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81" r:id="rId4"/>
    <p:sldId id="280" r:id="rId5"/>
    <p:sldId id="282" r:id="rId6"/>
    <p:sldId id="283" r:id="rId7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74" d="100"/>
          <a:sy n="74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238FF-A52B-43DA-AD70-BE8E994A50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3.01 Research Rpt. and TOC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A4957-0B9F-4248-AB32-3FCEF214A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920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581"/>
            <a:ext cx="5486400" cy="410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smtClean="0"/>
              <a:t>3.01 Research Rpt. and TOC</a:t>
            </a: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B7ACA09-3667-416E-98B9-FCA853F1B7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72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ACA09-3667-416E-98B9-FCA853F1B7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3.01 Research Rpt. and TOC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84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3ACF27-A284-43B8-8F61-1B1F860AC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CBEA9-7A1B-4E38-8853-B1DF7D21C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DB254-6611-4667-8039-97DC2BA5C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919DF-35CD-4236-94CA-1B78F5ADC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A00B2-B47E-453F-8BCD-94F465033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150DB-30CF-403D-A67D-A1F9B983E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6A98-5DB1-4893-A1F8-F38A8AC65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87E58-3459-4385-B7B4-EE215CDF2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4755F-0F45-4AF6-B12D-A1D3FEB4A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518-9233-4A86-84E3-160391C8E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B9E8-78AA-46A0-AA34-1DEBF35DF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FE076E8-A615-4380-B09C-ED059AEB5C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BAEB648-2802-4B37-B134-07B941509C4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Business Documents:</a:t>
            </a:r>
          </a:p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2"/>
                </a:solidFill>
              </a:rPr>
              <a:t>Table </a:t>
            </a:r>
            <a:r>
              <a:rPr lang="en-US" sz="4000" b="1" dirty="0">
                <a:solidFill>
                  <a:schemeClr val="tx2"/>
                </a:solidFill>
              </a:rPr>
              <a:t>of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39F3-BB23-4E73-9E79-84E103CC5A4B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9" y="304800"/>
            <a:ext cx="8001001" cy="1462087"/>
          </a:xfrm>
        </p:spPr>
        <p:txBody>
          <a:bodyPr/>
          <a:lstStyle/>
          <a:p>
            <a:r>
              <a:rPr lang="en-US" b="1" dirty="0"/>
              <a:t>Table of </a:t>
            </a:r>
            <a:r>
              <a:rPr lang="en-US" b="1" dirty="0" smtClean="0"/>
              <a:t>Contents (TOC)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2"/>
            <a:ext cx="8574088" cy="46116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Purpose of Table of Contents:</a:t>
            </a:r>
            <a:endParaRPr lang="en-US" dirty="0"/>
          </a:p>
          <a:p>
            <a:pPr marL="609600" indent="-609600">
              <a:lnSpc>
                <a:spcPct val="90000"/>
              </a:lnSpc>
            </a:pPr>
            <a:r>
              <a:rPr lang="en-US" sz="2800" b="1" dirty="0">
                <a:solidFill>
                  <a:schemeClr val="folHlink"/>
                </a:solidFill>
              </a:rPr>
              <a:t>u</a:t>
            </a:r>
            <a:r>
              <a:rPr lang="en-US" sz="2800" b="1" dirty="0" smtClean="0">
                <a:solidFill>
                  <a:schemeClr val="folHlink"/>
                </a:solidFill>
              </a:rPr>
              <a:t>sed to accompany a report, document, or manuscript </a:t>
            </a:r>
            <a:r>
              <a:rPr lang="en-US" sz="2800" b="1" dirty="0" smtClean="0">
                <a:solidFill>
                  <a:srgbClr val="FF0000"/>
                </a:solidFill>
              </a:rPr>
              <a:t>to list the topics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b="1" dirty="0" smtClean="0">
                <a:solidFill>
                  <a:schemeClr val="hlink"/>
                </a:solidFill>
              </a:rPr>
              <a:t> sub-topics in the order in which they occur.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b="1" dirty="0" smtClean="0">
              <a:solidFill>
                <a:schemeClr val="hlink"/>
              </a:solidFill>
            </a:endParaRPr>
          </a:p>
          <a:p>
            <a:pPr marL="1009650" lvl="1" indent="-609600">
              <a:lnSpc>
                <a:spcPct val="90000"/>
              </a:lnSpc>
            </a:pPr>
            <a:r>
              <a:rPr lang="en-US" dirty="0" smtClean="0"/>
              <a:t>Example of use of a </a:t>
            </a:r>
            <a:r>
              <a:rPr lang="en-US" b="1" dirty="0" smtClean="0">
                <a:solidFill>
                  <a:schemeClr val="tx2"/>
                </a:solidFill>
              </a:rPr>
              <a:t>TOC:</a:t>
            </a:r>
          </a:p>
          <a:p>
            <a:pPr marL="1409700" lvl="2" indent="-609600">
              <a:lnSpc>
                <a:spcPct val="90000"/>
              </a:lnSpc>
            </a:pPr>
            <a:r>
              <a:rPr lang="en-US" b="1" dirty="0" smtClean="0"/>
              <a:t>Chronological listing with page numbers of </a:t>
            </a:r>
          </a:p>
          <a:p>
            <a:pPr marL="1409700" lvl="2" indent="-609600">
              <a:lnSpc>
                <a:spcPct val="90000"/>
              </a:lnSpc>
              <a:buNone/>
            </a:pPr>
            <a:r>
              <a:rPr lang="en-US" b="1" dirty="0"/>
              <a:t>	</a:t>
            </a:r>
            <a:r>
              <a:rPr lang="en-US" b="1" dirty="0" smtClean="0"/>
              <a:t>contents of an accompanying research report</a:t>
            </a:r>
          </a:p>
          <a:p>
            <a:pPr marL="609600" indent="-609600">
              <a:lnSpc>
                <a:spcPct val="90000"/>
              </a:lnSpc>
            </a:pPr>
            <a:endParaRPr lang="en-US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19DF-35CD-4236-94CA-1B78F5ADC49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80962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0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6457-4244-4529-BAAE-BCE056F5462F}" type="slidenum">
              <a:rPr lang="en-US"/>
              <a:pPr/>
              <a:t>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8181975" cy="1462087"/>
          </a:xfrm>
        </p:spPr>
        <p:txBody>
          <a:bodyPr/>
          <a:lstStyle/>
          <a:p>
            <a:r>
              <a:rPr lang="en-US" dirty="0" smtClean="0"/>
              <a:t>3 Components of Table </a:t>
            </a:r>
            <a:r>
              <a:rPr lang="en-US" dirty="0"/>
              <a:t>of Contents (TOC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459287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Title/Heading</a:t>
            </a:r>
            <a:r>
              <a:rPr lang="en-US" sz="4400" b="1" dirty="0" smtClean="0">
                <a:solidFill>
                  <a:schemeClr val="hlin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(is called Table </a:t>
            </a:r>
            <a:r>
              <a:rPr lang="en-US" sz="4400" b="1" dirty="0">
                <a:solidFill>
                  <a:schemeClr val="hlin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of </a:t>
            </a:r>
            <a:r>
              <a:rPr lang="en-US" sz="4400" b="1" dirty="0" smtClean="0">
                <a:solidFill>
                  <a:schemeClr val="hlin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Contents)</a:t>
            </a:r>
            <a:endParaRPr lang="en-US" sz="4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Description/List of Topics and Subtopics </a:t>
            </a:r>
            <a:r>
              <a:rPr lang="en-US" sz="4400" b="1" dirty="0" smtClean="0">
                <a:solidFill>
                  <a:schemeClr val="hlin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(Includes respective page numbers)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Page Number </a:t>
            </a:r>
            <a:r>
              <a:rPr lang="en-US" sz="4400" b="1" dirty="0" smtClean="0">
                <a:solidFill>
                  <a:schemeClr val="hlin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– (Roman Numeral style at the bottom of the page)  </a:t>
            </a:r>
            <a:endParaRPr lang="en-US" sz="4400" b="1" dirty="0">
              <a:solidFill>
                <a:schemeClr val="folHlin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itchFamily="2" charset="2"/>
              <a:buNone/>
            </a:pPr>
            <a:endParaRPr lang="en-US" sz="36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38" y="1981200"/>
            <a:ext cx="7772400" cy="4114800"/>
          </a:xfrm>
        </p:spPr>
        <p:txBody>
          <a:bodyPr/>
          <a:lstStyle/>
          <a:p>
            <a:pPr lvl="0"/>
            <a:r>
              <a:rPr lang="en-US" sz="1400" dirty="0"/>
              <a:t>A table of contents may be prepared using the software’s automatic feature or manually</a:t>
            </a:r>
          </a:p>
          <a:p>
            <a:r>
              <a:rPr lang="en-US" sz="1400" dirty="0"/>
              <a:t>The content of the table of contents is a list of each element of the report or document following the table of contents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19DF-35CD-4236-94CA-1B78F5ADC4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2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</a:t>
            </a:r>
            <a:br>
              <a:rPr lang="en-US" dirty="0" smtClean="0"/>
            </a:br>
            <a:r>
              <a:rPr lang="en-US" dirty="0" smtClean="0"/>
              <a:t>Formatting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87" y="1828800"/>
            <a:ext cx="8726488" cy="4872038"/>
          </a:xfrm>
        </p:spPr>
        <p:txBody>
          <a:bodyPr/>
          <a:lstStyle/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Change Margins: Top=2, Bottom=1, Left=1, Right=1</a:t>
            </a:r>
          </a:p>
          <a:p>
            <a:pPr lvl="0"/>
            <a:r>
              <a:rPr lang="en-US" sz="1600" dirty="0" smtClean="0"/>
              <a:t>Change Line Spacing = Single Space</a:t>
            </a:r>
          </a:p>
          <a:p>
            <a:pPr lvl="0"/>
            <a:r>
              <a:rPr lang="en-US" sz="1600" dirty="0" smtClean="0"/>
              <a:t>Center </a:t>
            </a:r>
            <a:r>
              <a:rPr lang="en-US" sz="1600" dirty="0"/>
              <a:t>the heading Table of Contents in all caps and bold </a:t>
            </a:r>
            <a:endParaRPr lang="en-US" sz="1600" dirty="0" smtClean="0"/>
          </a:p>
          <a:p>
            <a:pPr lvl="0"/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/>
              <a:t>or triple space after the </a:t>
            </a:r>
            <a:r>
              <a:rPr lang="en-US" sz="1600" dirty="0" smtClean="0"/>
              <a:t>title</a:t>
            </a:r>
            <a:endParaRPr lang="en-US" sz="1600" dirty="0"/>
          </a:p>
          <a:p>
            <a:r>
              <a:rPr lang="en-US" sz="1600" dirty="0"/>
              <a:t>Set a right dot leader tab </a:t>
            </a:r>
            <a:r>
              <a:rPr lang="en-US" sz="1600" dirty="0" smtClean="0"/>
              <a:t>(6.5)</a:t>
            </a:r>
          </a:p>
          <a:p>
            <a:r>
              <a:rPr lang="en-US" sz="1600" dirty="0" smtClean="0"/>
              <a:t>Subtopics </a:t>
            </a:r>
            <a:r>
              <a:rPr lang="en-US" sz="1600" dirty="0"/>
              <a:t>within a topic should be indented an additional .5 spaces from the left</a:t>
            </a:r>
          </a:p>
          <a:p>
            <a:r>
              <a:rPr lang="en-US" sz="1600" dirty="0"/>
              <a:t>Include a page number in roman numeral format in the bottom center of each </a:t>
            </a:r>
            <a:r>
              <a:rPr lang="en-US" sz="1600" dirty="0" smtClean="0"/>
              <a:t>page</a:t>
            </a:r>
          </a:p>
          <a:p>
            <a:pPr marL="0" indent="0">
              <a:buNone/>
            </a:pPr>
            <a:r>
              <a:rPr lang="en-US" sz="1600" b="1" dirty="0" smtClean="0"/>
              <a:t>OTHER FORMATTING GUIDE LINES</a:t>
            </a:r>
            <a:endParaRPr lang="en-US" sz="1600" b="1" dirty="0"/>
          </a:p>
          <a:p>
            <a:r>
              <a:rPr lang="en-US" sz="1600" dirty="0" smtClean="0"/>
              <a:t>Key </a:t>
            </a:r>
            <a:r>
              <a:rPr lang="en-US" sz="1600" dirty="0"/>
              <a:t>the </a:t>
            </a:r>
            <a:r>
              <a:rPr lang="en-US" sz="1600" dirty="0" smtClean="0"/>
              <a:t>topics corresponding </a:t>
            </a:r>
            <a:r>
              <a:rPr lang="en-US" sz="1600" dirty="0"/>
              <a:t>page number in the right margin</a:t>
            </a:r>
          </a:p>
          <a:p>
            <a:pPr lvl="0"/>
            <a:r>
              <a:rPr lang="en-US" sz="1600" dirty="0" smtClean="0"/>
              <a:t>Double </a:t>
            </a:r>
            <a:r>
              <a:rPr lang="en-US" sz="1600" dirty="0"/>
              <a:t>space all entries </a:t>
            </a:r>
            <a:r>
              <a:rPr lang="en-US" sz="1600" dirty="0" smtClean="0"/>
              <a:t>(Press Enter twice) </a:t>
            </a:r>
            <a:endParaRPr lang="en-US" sz="1600" dirty="0"/>
          </a:p>
          <a:p>
            <a:pPr lvl="0"/>
            <a:r>
              <a:rPr lang="en-US" sz="1600" dirty="0"/>
              <a:t>Key each element at the left margin</a:t>
            </a:r>
          </a:p>
          <a:p>
            <a:pPr lvl="0"/>
            <a:r>
              <a:rPr lang="en-US" sz="1600" dirty="0" smtClean="0"/>
              <a:t>Single </a:t>
            </a:r>
            <a:r>
              <a:rPr lang="en-US" sz="1600" dirty="0"/>
              <a:t>space multiple-line entries</a:t>
            </a:r>
          </a:p>
          <a:p>
            <a:pPr lvl="0"/>
            <a:r>
              <a:rPr lang="en-US" sz="1600" dirty="0"/>
              <a:t>Key entries in initial caps</a:t>
            </a:r>
          </a:p>
          <a:p>
            <a:pPr lvl="0"/>
            <a:r>
              <a:rPr lang="en-US" sz="1600" dirty="0"/>
              <a:t>Use a double or triple space before the appendix listing on the table of contents</a:t>
            </a:r>
          </a:p>
          <a:p>
            <a:r>
              <a:rPr lang="en-US" sz="1600" dirty="0"/>
              <a:t>Double space the items at the end of the report, such as the appendices and bibliography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19DF-35CD-4236-94CA-1B78F5ADC49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8267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1044</TotalTime>
  <Words>300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Angsana New</vt:lpstr>
      <vt:lpstr>Arial</vt:lpstr>
      <vt:lpstr>Tahoma</vt:lpstr>
      <vt:lpstr>Wingdings</vt:lpstr>
      <vt:lpstr>Blends</vt:lpstr>
      <vt:lpstr>PowerPoint Presentation</vt:lpstr>
      <vt:lpstr>Table of Contents (TOC)</vt:lpstr>
      <vt:lpstr>Table of Contents Example</vt:lpstr>
      <vt:lpstr>3 Components of Table of Contents (TOC)</vt:lpstr>
      <vt:lpstr>TOC Notes</vt:lpstr>
      <vt:lpstr>Table of Contents  Formatting Guidelines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Petty</dc:creator>
  <cp:lastModifiedBy>Charlene Dunn</cp:lastModifiedBy>
  <cp:revision>30</cp:revision>
  <dcterms:created xsi:type="dcterms:W3CDTF">2008-09-02T22:36:42Z</dcterms:created>
  <dcterms:modified xsi:type="dcterms:W3CDTF">2016-08-17T20:30:16Z</dcterms:modified>
</cp:coreProperties>
</file>